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C71138-73EB-0344-A392-9E04269F36DD}" v="35" dt="2020-04-03T20:43:16.8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2"/>
    <p:restoredTop sz="96327"/>
  </p:normalViewPr>
  <p:slideViewPr>
    <p:cSldViewPr snapToGrid="0" snapToObjects="1">
      <p:cViewPr varScale="1">
        <p:scale>
          <a:sx n="93" d="100"/>
          <a:sy n="93" d="100"/>
        </p:scale>
        <p:origin x="11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/index.php?title=List_of_postal_codes_of_Canada:_M&amp;oldid=945633050" TargetMode="External"/><Relationship Id="rId2" Type="http://schemas.openxmlformats.org/officeDocument/2006/relationships/hyperlink" Target="https://cocl.us/new_york_datase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79CE5-49E1-E74D-BB7B-8F5CDE7CFF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Battle of the neighborhoods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820AB-484F-0E46-85DF-31BE84AB85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Truong</a:t>
            </a:r>
          </a:p>
        </p:txBody>
      </p:sp>
    </p:spTree>
    <p:extLst>
      <p:ext uri="{BB962C8B-B14F-4D97-AF65-F5344CB8AC3E}">
        <p14:creationId xmlns:p14="http://schemas.microsoft.com/office/powerpoint/2010/main" val="3848442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0B27A-CC71-8840-B61B-5A9B64770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ACFDA-EA27-FB46-89E2-72557D3EC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Cities aren’t usually carbon copies of each other, as their venues and location contribute to each of their unique culture</a:t>
            </a:r>
          </a:p>
          <a:p>
            <a:pPr>
              <a:lnSpc>
                <a:spcPct val="200000"/>
              </a:lnSpc>
            </a:pPr>
            <a:r>
              <a:rPr lang="en-US" dirty="0"/>
              <a:t>However, they can be like other cities through their venues</a:t>
            </a:r>
          </a:p>
          <a:p>
            <a:pPr>
              <a:lnSpc>
                <a:spcPct val="200000"/>
              </a:lnSpc>
            </a:pPr>
            <a:r>
              <a:rPr lang="en-US" dirty="0"/>
              <a:t>Convenient for people who: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Move to another city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Intend on living somewhere similar to where they were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616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C667-601E-E145-A776-43181459E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2255" y="764373"/>
            <a:ext cx="9053945" cy="1293028"/>
          </a:xfrm>
        </p:spPr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F6087-3E90-2749-86D2-FE1065B85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Neighborhoods and geographic location in New York, obtained from </a:t>
            </a:r>
            <a:r>
              <a:rPr lang="en-US" sz="1800" dirty="0">
                <a:hlinkClick r:id="rId2"/>
              </a:rPr>
              <a:t>https://cocl.us/new_york_dataset</a:t>
            </a:r>
            <a:endParaRPr lang="en-US" sz="1800" dirty="0"/>
          </a:p>
          <a:p>
            <a:r>
              <a:rPr lang="en-US" sz="1800" dirty="0"/>
              <a:t>Neighborhoods and geographic location in Toronto, 2008 scraped from </a:t>
            </a:r>
            <a:r>
              <a:rPr lang="en-US" sz="1800" dirty="0">
                <a:hlinkClick r:id="rId3"/>
              </a:rPr>
              <a:t>https://en.wikipedia.org/w/index.php?title=List_of_postal_codes_of_Canada:_M&amp;oldid=945633050</a:t>
            </a:r>
            <a:r>
              <a:rPr lang="en-US" sz="1800" dirty="0"/>
              <a:t>.</a:t>
            </a:r>
          </a:p>
          <a:p>
            <a:r>
              <a:rPr lang="en-US" sz="1800" dirty="0"/>
              <a:t>Data cleaned to obtain the following features:</a:t>
            </a:r>
          </a:p>
          <a:p>
            <a:pPr lvl="1"/>
            <a:r>
              <a:rPr lang="en-US" sz="1800" dirty="0"/>
              <a:t>New York: borough, neighborhood, latitude, longitude</a:t>
            </a:r>
          </a:p>
          <a:p>
            <a:pPr lvl="1"/>
            <a:r>
              <a:rPr lang="en-US" sz="1800" dirty="0"/>
              <a:t>Toronto: postcode, borough, neighborhood</a:t>
            </a:r>
          </a:p>
          <a:p>
            <a:r>
              <a:rPr lang="en-US" sz="1800" dirty="0"/>
              <a:t>Values not assigned under the “borough” column were replaced with values under “neighborhood” column</a:t>
            </a:r>
          </a:p>
          <a:p>
            <a:r>
              <a:rPr lang="en-US" sz="1800" dirty="0"/>
              <a:t>Foursquare API was used to obtain common venue information between the cities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910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894DD-8A3B-3045-8BDD-B15C2C78C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elbow method to find optimal cluster number</a:t>
            </a:r>
          </a:p>
        </p:txBody>
      </p:sp>
      <p:pic>
        <p:nvPicPr>
          <p:cNvPr id="4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F6032A7B-1FBC-FE4D-8A5E-553D4E3B9E2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134" y="2512227"/>
            <a:ext cx="5181600" cy="3581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AAB9DD-E5A6-014D-AC3E-83ADCA6B6E6C}"/>
              </a:ext>
            </a:extLst>
          </p:cNvPr>
          <p:cNvSpPr txBox="1"/>
          <p:nvPr/>
        </p:nvSpPr>
        <p:spPr>
          <a:xfrm>
            <a:off x="6748753" y="3011001"/>
            <a:ext cx="5221574" cy="835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distinct “elbow”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15 clusters would be a reasonable choice</a:t>
            </a:r>
          </a:p>
        </p:txBody>
      </p:sp>
    </p:spTree>
    <p:extLst>
      <p:ext uri="{BB962C8B-B14F-4D97-AF65-F5344CB8AC3E}">
        <p14:creationId xmlns:p14="http://schemas.microsoft.com/office/powerpoint/2010/main" val="1322213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6898B-070B-FC47-9C5A-03B8ABF97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Silhouette score analysis</a:t>
            </a:r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745332F-A8FD-BB45-BF25-7062D7BFBD9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03" y="2228470"/>
            <a:ext cx="5918502" cy="3865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9DCFA8-73A0-5747-BE9D-3D724518269B}"/>
              </a:ext>
            </a:extLst>
          </p:cNvPr>
          <p:cNvSpPr txBox="1"/>
          <p:nvPr/>
        </p:nvSpPr>
        <p:spPr>
          <a:xfrm>
            <a:off x="7200900" y="2570437"/>
            <a:ext cx="4821211" cy="2220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Number of clusters being 5 has its peak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Silhouette Coefficient found using mean intra-cluster distance and mean nearest-cluster distance</a:t>
            </a:r>
          </a:p>
        </p:txBody>
      </p:sp>
    </p:spTree>
    <p:extLst>
      <p:ext uri="{BB962C8B-B14F-4D97-AF65-F5344CB8AC3E}">
        <p14:creationId xmlns:p14="http://schemas.microsoft.com/office/powerpoint/2010/main" val="4226140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B996-F654-9D4A-B640-0402B122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19402"/>
            <a:ext cx="8610600" cy="1293028"/>
          </a:xfrm>
        </p:spPr>
        <p:txBody>
          <a:bodyPr/>
          <a:lstStyle/>
          <a:p>
            <a:r>
              <a:rPr lang="en-US" dirty="0"/>
              <a:t>New York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F4E1705E-5FE1-F246-8108-9695C55FC08A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02395"/>
            <a:ext cx="5334000" cy="3207372"/>
          </a:xfrm>
          <a:prstGeom prst="rect">
            <a:avLst/>
          </a:prstGeom>
        </p:spPr>
      </p:pic>
      <p:pic>
        <p:nvPicPr>
          <p:cNvPr id="6" name="Content Placeholder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93019788-AA55-0946-87FC-A313D7E6CE62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94158"/>
            <a:ext cx="5334000" cy="322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70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EB95D-E4EB-FF4D-AB41-59FE6CF5D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Toronto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A7196BE4-0456-9C4E-8A64-8E38D31A07BA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2669381"/>
            <a:ext cx="5130800" cy="3073400"/>
          </a:xfrm>
          <a:prstGeom prst="rect">
            <a:avLst/>
          </a:prstGeom>
        </p:spPr>
      </p:pic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3CDF8A77-727C-614F-9F34-A853B863C488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900" y="2682081"/>
            <a:ext cx="5054600" cy="304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F5B393-816E-CA48-935D-08CDB00B066E}"/>
              </a:ext>
            </a:extLst>
          </p:cNvPr>
          <p:cNvSpPr txBox="1"/>
          <p:nvPr/>
        </p:nvSpPr>
        <p:spPr>
          <a:xfrm>
            <a:off x="6683664" y="5770461"/>
            <a:ext cx="4682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Similar areas found between New York and Toronto</a:t>
            </a:r>
          </a:p>
        </p:txBody>
      </p:sp>
    </p:spTree>
    <p:extLst>
      <p:ext uri="{BB962C8B-B14F-4D97-AF65-F5344CB8AC3E}">
        <p14:creationId xmlns:p14="http://schemas.microsoft.com/office/powerpoint/2010/main" val="1527899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F87D7-6ACA-FC4D-B5D6-E7D69AD7F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F6BB6-F08E-A44C-A5E2-525BC8EE5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Built a recommendation system for people who are moving to a new area that is like their previous location</a:t>
            </a:r>
          </a:p>
          <a:p>
            <a:r>
              <a:rPr lang="en-US" dirty="0"/>
              <a:t>Different approaches could produce better results</a:t>
            </a:r>
          </a:p>
          <a:p>
            <a:pPr lvl="1"/>
            <a:r>
              <a:rPr lang="en-US" dirty="0"/>
              <a:t>Utilize more features</a:t>
            </a:r>
          </a:p>
          <a:p>
            <a:pPr lvl="1"/>
            <a:r>
              <a:rPr lang="en-US" dirty="0"/>
              <a:t>Look at geographical location at neighborhood level</a:t>
            </a:r>
          </a:p>
          <a:p>
            <a:r>
              <a:rPr lang="en-US" dirty="0"/>
              <a:t>Possible applications:</a:t>
            </a:r>
          </a:p>
          <a:p>
            <a:pPr lvl="1"/>
            <a:r>
              <a:rPr lang="en-US" dirty="0"/>
              <a:t>City resources</a:t>
            </a:r>
          </a:p>
          <a:p>
            <a:pPr lvl="1"/>
            <a:r>
              <a:rPr lang="en-US" dirty="0"/>
              <a:t>Crime data</a:t>
            </a:r>
          </a:p>
          <a:p>
            <a:pPr lvl="1"/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285268618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207</TotalTime>
  <Words>281</Words>
  <Application>Microsoft Macintosh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Battle of the neighborhoods</vt:lpstr>
      <vt:lpstr>Background</vt:lpstr>
      <vt:lpstr>Data acquisition and cleaning</vt:lpstr>
      <vt:lpstr>Using elbow method to find optimal cluster number</vt:lpstr>
      <vt:lpstr>Silhouette score analysis</vt:lpstr>
      <vt:lpstr>New York</vt:lpstr>
      <vt:lpstr>Toronto</vt:lpstr>
      <vt:lpstr>Conclusion and future 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the neighborhoods</dc:title>
  <dc:creator>Truong, Brandon Duc</dc:creator>
  <cp:lastModifiedBy>Truong, Brandon Duc</cp:lastModifiedBy>
  <cp:revision>2</cp:revision>
  <dcterms:created xsi:type="dcterms:W3CDTF">2020-04-02T22:06:55Z</dcterms:created>
  <dcterms:modified xsi:type="dcterms:W3CDTF">2020-04-03T20:44:37Z</dcterms:modified>
</cp:coreProperties>
</file>

<file path=docProps/thumbnail.jpeg>
</file>